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6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94" d="100"/>
          <a:sy n="94" d="100"/>
        </p:scale>
        <p:origin x="-226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ter.VCA\Documents\Aulas\CMPF\consumo%20de%20midia%20e%20audienc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ter.VCA\Documents\Aulas\CMPF\consumo%20de%20midia%20e%20audienc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Midia Consumption: Secom-PR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600"/>
              <a:t>http://www.secom.gov.br/atuacao/pesquisa/lista-de-pesquisas-quantitativas-e-qualitativas-de-contratos-atuais/pesquisa-brasileira-de-midia-pbm-2015.pdf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'[consumo de midia e audiencia.xlsx]sECOM'!$B$1</c:f>
              <c:strCache>
                <c:ptCount val="1"/>
                <c:pt idx="0">
                  <c:v>consume 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'[consumo de midia e audiencia.xlsx]sECOM'!$A$2:$A$6</c:f>
              <c:strCache>
                <c:ptCount val="5"/>
                <c:pt idx="0">
                  <c:v>TV</c:v>
                </c:pt>
                <c:pt idx="1">
                  <c:v>Radio</c:v>
                </c:pt>
                <c:pt idx="2">
                  <c:v>Internet</c:v>
                </c:pt>
                <c:pt idx="3">
                  <c:v>printed newspapers</c:v>
                </c:pt>
                <c:pt idx="4">
                  <c:v>printed magazines</c:v>
                </c:pt>
              </c:strCache>
            </c:strRef>
          </c:cat>
          <c:val>
            <c:numRef>
              <c:f>'[consumo de midia e audiencia.xlsx]sECOM'!$B$2:$B$6</c:f>
              <c:numCache>
                <c:formatCode>0.00%</c:formatCode>
                <c:ptCount val="5"/>
                <c:pt idx="0">
                  <c:v>0.95</c:v>
                </c:pt>
                <c:pt idx="1">
                  <c:v>0.56000000000000005</c:v>
                </c:pt>
                <c:pt idx="2">
                  <c:v>0.49</c:v>
                </c:pt>
                <c:pt idx="3">
                  <c:v>0.22</c:v>
                </c:pt>
                <c:pt idx="4">
                  <c:v>0.13000000000000003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A8-45D3-B40A-8C2B02FF4A19}"/>
            </c:ext>
          </c:extLst>
        </c:ser>
        <c:ser>
          <c:idx val="1"/>
          <c:order val="1"/>
          <c:tx>
            <c:strRef>
              <c:f>'[consumo de midia e audiencia.xlsx]sECOM'!$C$1</c:f>
              <c:strCache>
                <c:ptCount val="1"/>
                <c:pt idx="0">
                  <c:v>Daily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'[consumo de midia e audiencia.xlsx]sECOM'!$A$2:$A$6</c:f>
              <c:strCache>
                <c:ptCount val="5"/>
                <c:pt idx="0">
                  <c:v>TV</c:v>
                </c:pt>
                <c:pt idx="1">
                  <c:v>Radio</c:v>
                </c:pt>
                <c:pt idx="2">
                  <c:v>Internet</c:v>
                </c:pt>
                <c:pt idx="3">
                  <c:v>printed newspapers</c:v>
                </c:pt>
                <c:pt idx="4">
                  <c:v>printed magazines</c:v>
                </c:pt>
              </c:strCache>
            </c:strRef>
          </c:cat>
          <c:val>
            <c:numRef>
              <c:f>'[consumo de midia e audiencia.xlsx]sECOM'!$C$2:$C$6</c:f>
              <c:numCache>
                <c:formatCode>0.00%</c:formatCode>
                <c:ptCount val="5"/>
                <c:pt idx="0">
                  <c:v>0.69350000000000001</c:v>
                </c:pt>
                <c:pt idx="1">
                  <c:v>0.16800000000000001</c:v>
                </c:pt>
                <c:pt idx="2">
                  <c:v>0.18129999999999999</c:v>
                </c:pt>
                <c:pt idx="3">
                  <c:v>1.5400000000000002E-2</c:v>
                </c:pt>
                <c:pt idx="4">
                  <c:v>2.6000000000000007E-3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A8-45D3-B40A-8C2B02FF4A19}"/>
            </c:ext>
          </c:extLst>
        </c:ser>
        <c:ser>
          <c:idx val="2"/>
          <c:order val="2"/>
          <c:tx>
            <c:strRef>
              <c:f>'[consumo de midia e audiencia.xlsx]sECOM'!$D$1</c:f>
              <c:strCache>
                <c:ptCount val="1"/>
                <c:pt idx="0">
                  <c:v>weekly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'[consumo de midia e audiencia.xlsx]sECOM'!$A$2:$A$6</c:f>
              <c:strCache>
                <c:ptCount val="5"/>
                <c:pt idx="0">
                  <c:v>TV</c:v>
                </c:pt>
                <c:pt idx="1">
                  <c:v>Radio</c:v>
                </c:pt>
                <c:pt idx="2">
                  <c:v>Internet</c:v>
                </c:pt>
                <c:pt idx="3">
                  <c:v>printed newspapers</c:v>
                </c:pt>
                <c:pt idx="4">
                  <c:v>printed magazines</c:v>
                </c:pt>
              </c:strCache>
            </c:strRef>
          </c:cat>
          <c:val>
            <c:numRef>
              <c:f>'[consumo de midia e audiencia.xlsx]sECOM'!$D$2:$D$6</c:f>
              <c:numCache>
                <c:formatCode>0.00%</c:formatCode>
                <c:ptCount val="5"/>
                <c:pt idx="0">
                  <c:v>0.90249999999999997</c:v>
                </c:pt>
                <c:pt idx="1">
                  <c:v>0.47600000000000009</c:v>
                </c:pt>
                <c:pt idx="2">
                  <c:v>0.4214</c:v>
                </c:pt>
                <c:pt idx="3">
                  <c:v>4.6200000000000005E-2</c:v>
                </c:pt>
                <c:pt idx="4">
                  <c:v>1.6900000000000002E-2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2A8-45D3-B40A-8C2B02FF4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323328"/>
        <c:axId val="122324864"/>
        <c:axId val="0"/>
      </c:bar3DChart>
      <c:catAx>
        <c:axId val="12232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324864"/>
        <c:crosses val="autoZero"/>
        <c:auto val="1"/>
        <c:lblAlgn val="ctr"/>
        <c:lblOffset val="100"/>
        <c:noMultiLvlLbl val="0"/>
      </c:catAx>
      <c:valAx>
        <c:axId val="12232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32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baseline="0">
                <a:effectLst/>
              </a:rPr>
              <a:t>Midia Consumption: Fundação Perseu Abramo</a:t>
            </a:r>
            <a:endParaRPr lang="pt-BR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'[consumo de midia e audiencia.xlsx]FPA'!$B$1</c:f>
              <c:strCache>
                <c:ptCount val="1"/>
                <c:pt idx="0">
                  <c:v>consume 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'[consumo de midia e audiencia.xlsx]FPA'!$A$2:$A$7</c:f>
              <c:strCache>
                <c:ptCount val="6"/>
                <c:pt idx="0">
                  <c:v>TV - FPA</c:v>
                </c:pt>
                <c:pt idx="1">
                  <c:v>radio - FPA</c:v>
                </c:pt>
                <c:pt idx="2">
                  <c:v>printed newspapers - FPA</c:v>
                </c:pt>
                <c:pt idx="3">
                  <c:v>internet - FPA</c:v>
                </c:pt>
                <c:pt idx="4">
                  <c:v>Paid TV - FPA</c:v>
                </c:pt>
                <c:pt idx="5">
                  <c:v>printed magazines - FPA</c:v>
                </c:pt>
              </c:strCache>
            </c:strRef>
          </c:cat>
          <c:val>
            <c:numRef>
              <c:f>'[consumo de midia e audiencia.xlsx]FPA'!$B$2:$B$7</c:f>
              <c:numCache>
                <c:formatCode>0.00%</c:formatCode>
                <c:ptCount val="6"/>
                <c:pt idx="0">
                  <c:v>0.94</c:v>
                </c:pt>
                <c:pt idx="1">
                  <c:v>0.78800000000000003</c:v>
                </c:pt>
                <c:pt idx="2">
                  <c:v>0.43</c:v>
                </c:pt>
                <c:pt idx="3">
                  <c:v>0.43</c:v>
                </c:pt>
                <c:pt idx="4">
                  <c:v>0.36699999999999999</c:v>
                </c:pt>
                <c:pt idx="5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88-4236-9C3C-96F6D91A5B27}"/>
            </c:ext>
          </c:extLst>
        </c:ser>
        <c:ser>
          <c:idx val="1"/>
          <c:order val="1"/>
          <c:tx>
            <c:strRef>
              <c:f>'[consumo de midia e audiencia.xlsx]FPA'!$C$1</c:f>
              <c:strCache>
                <c:ptCount val="1"/>
                <c:pt idx="0">
                  <c:v>Daily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'[consumo de midia e audiencia.xlsx]FPA'!$A$2:$A$7</c:f>
              <c:strCache>
                <c:ptCount val="6"/>
                <c:pt idx="0">
                  <c:v>TV - FPA</c:v>
                </c:pt>
                <c:pt idx="1">
                  <c:v>radio - FPA</c:v>
                </c:pt>
                <c:pt idx="2">
                  <c:v>printed newspapers - FPA</c:v>
                </c:pt>
                <c:pt idx="3">
                  <c:v>internet - FPA</c:v>
                </c:pt>
                <c:pt idx="4">
                  <c:v>Paid TV - FPA</c:v>
                </c:pt>
                <c:pt idx="5">
                  <c:v>printed magazines - FPA</c:v>
                </c:pt>
              </c:strCache>
            </c:strRef>
          </c:cat>
          <c:val>
            <c:numRef>
              <c:f>'[consumo de midia e audiencia.xlsx]FPA'!$C$2:$C$7</c:f>
              <c:numCache>
                <c:formatCode>0.00%</c:formatCode>
                <c:ptCount val="6"/>
                <c:pt idx="0">
                  <c:v>0.81873999999999991</c:v>
                </c:pt>
                <c:pt idx="1">
                  <c:v>0.545296</c:v>
                </c:pt>
                <c:pt idx="4">
                  <c:v>0.29727000000000003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88-4236-9C3C-96F6D91A5B27}"/>
            </c:ext>
          </c:extLst>
        </c:ser>
        <c:ser>
          <c:idx val="2"/>
          <c:order val="2"/>
          <c:tx>
            <c:strRef>
              <c:f>'[consumo de midia e audiencia.xlsx]FPA'!$D$1</c:f>
              <c:strCache>
                <c:ptCount val="1"/>
                <c:pt idx="0">
                  <c:v>weekly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'[consumo de midia e audiencia.xlsx]FPA'!$A$2:$A$7</c:f>
              <c:strCache>
                <c:ptCount val="6"/>
                <c:pt idx="0">
                  <c:v>TV - FPA</c:v>
                </c:pt>
                <c:pt idx="1">
                  <c:v>radio - FPA</c:v>
                </c:pt>
                <c:pt idx="2">
                  <c:v>printed newspapers - FPA</c:v>
                </c:pt>
                <c:pt idx="3">
                  <c:v>internet - FPA</c:v>
                </c:pt>
                <c:pt idx="4">
                  <c:v>Paid TV - FPA</c:v>
                </c:pt>
                <c:pt idx="5">
                  <c:v>printed magazines - FPA</c:v>
                </c:pt>
              </c:strCache>
            </c:strRef>
          </c:cat>
          <c:val>
            <c:numRef>
              <c:f>'[consumo de midia e audiencia.xlsx]FPA'!$D$2:$D$7</c:f>
              <c:numCache>
                <c:formatCode>0.00%</c:formatCode>
                <c:ptCount val="6"/>
                <c:pt idx="0">
                  <c:v>0.93247999999999998</c:v>
                </c:pt>
                <c:pt idx="1">
                  <c:v>0.76041999999999998</c:v>
                </c:pt>
                <c:pt idx="4">
                  <c:v>0.36039399999999999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88-4236-9C3C-96F6D91A5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106624"/>
        <c:axId val="126108416"/>
        <c:axId val="0"/>
      </c:bar3DChart>
      <c:catAx>
        <c:axId val="12610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108416"/>
        <c:crosses val="autoZero"/>
        <c:auto val="1"/>
        <c:lblAlgn val="ctr"/>
        <c:lblOffset val="100"/>
        <c:noMultiLvlLbl val="0"/>
      </c:catAx>
      <c:valAx>
        <c:axId val="12610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10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92A5204-443C-46F2-BC7A-756126333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345FCD2-73AF-480B-BB67-BE8CBA93F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DC96DED-36BC-43DF-94A0-40D7AC24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5E3BD7F-7D2B-46E6-B7BA-F4E26F4F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EAA3C78-1F3E-41D7-B88D-FE9F402D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69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64164C-8C22-485D-8689-34079DD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90A0B79-5792-457E-9F88-4106D0B85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B777921-D35F-4859-A573-0C59F805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DC8C8E4-7CB4-4702-B0D6-0A87DBA8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AFCE80C-B796-41E5-B411-5EE16800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36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AAE2BB5A-9AD8-4DBD-A5C3-10EBC2FDF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8ADEAD6-8B30-4CA4-993F-980099AEB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FA0D831-763E-4126-AD30-009C767A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F330AD9-8E85-4A12-9F7A-2775E782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3E31961-F39F-4616-8BE0-384488BF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79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09818D-33F3-4B52-AAEA-7AC0E039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1C3326D-8D66-47BA-BD6B-C79291EF9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2AB1328-E15C-446A-AAFD-0B706DCB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C2415FC-BD2B-47D0-943D-9480F0F4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C50ACD2-8A9A-4D70-A25E-DAC2EDB2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38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1F3900-E86E-4B1E-AAE3-98CEA8B9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8A8440C-1220-42ED-B000-2C7A315BB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CC2C7A3-9BB9-4A74-8153-73950873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C8F33C2-CC34-4FE7-A087-04A60BDA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76AB4CC-F84C-42B5-A13E-31CDB1AD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70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7710470-087C-4382-839E-07A366D8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1D66054-D78B-4998-B568-A319911A9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BF3BBCA-06D8-4A2C-8ED2-1C91A1A6F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51E6692-3143-4879-BCE3-7F4F08EB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486E7DD-5B45-4CAB-B5A5-AF0EFF13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6F3458D-6329-4675-8649-9E0D34BF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72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BEE34E-D1E8-40BD-9EE9-655D60E7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AE75666-CBF2-4BC2-81C0-5BC8B8CEC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0FAF22D0-80F5-4710-AA63-D6DDACE45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9B28C820-9F91-4B4F-9F24-C2275DB0B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8ACE42-A4FB-4CFC-9BD7-9E9E76EA6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55944998-DC6A-44AA-A705-6AC7F0C4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820C0388-5F54-4B88-9766-596373CC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95DA26FB-2916-4CAD-B4DB-2D98757B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68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262C5-0A37-448A-9D79-0369E63A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7F178CF4-2C51-49DB-B26E-866B0F72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3054928B-7F2C-4B38-B749-CA806A83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F776E5E3-C3E1-4C1B-82FF-BEC3D8E1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56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9FB482D3-B051-4607-8B2D-E272BA0F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85D855E-71BF-4F97-B4A6-71CCDED5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BA8C1BE-777A-4E09-B014-D437D938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38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219E93-9AC3-486A-811B-A7BD481B3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F830B86-29A6-41DE-8E62-2BCA87632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F502239-9475-490C-A01F-EE135E0AA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672C02E-1945-4EA0-B0AD-34215F7B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108EC46-FA46-4215-9DE2-C6ADD9A2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A4B354C-D7FC-4836-9824-3681BA23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0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223824-B9B5-4150-986B-41F3C7CBE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05D61B4C-8794-4C69-86A6-9938BE88A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CA1C8B3-E112-4F2E-B413-6767C2AC6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522A355-635C-4E7C-87EF-D9BDBB19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014A6B6-3E90-4BE2-95CF-C848F284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FAB8A02D-DC62-475C-8EB8-EC1509A7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09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952294C9-7F2D-4045-BAAE-D1569BE8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9C696C2-97EB-430D-8B50-846F1151F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048E7EE-7927-418B-8A71-89972D7F2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29D8-BB95-4D46-9DA5-616CEED86BE8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E590EC6-A186-4C96-8A9D-6A0329466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2EEC859-C518-4D42-8786-789143771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FB55-06C6-4379-A3DE-E2CF6528E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63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9BDB1-D22A-4466-9825-CABC9B79E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BBFCAB4-B0D0-49F7-9999-4CEE29E41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4585F48A-433B-4253-A52B-E5ACE5588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50" y="0"/>
            <a:ext cx="14224000" cy="6858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2821F47D-7395-4717-84F1-A11DDDF475C6}"/>
              </a:ext>
            </a:extLst>
          </p:cNvPr>
          <p:cNvSpPr/>
          <p:nvPr/>
        </p:nvSpPr>
        <p:spPr>
          <a:xfrm>
            <a:off x="-63337" y="223217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7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Mídia Plural, Alicerce da Democracia</a:t>
            </a: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/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/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WALTER VIEIRA CENEVIVA</a:t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/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2000" dirty="0">
                <a:solidFill>
                  <a:srgbClr val="000000"/>
                </a:solidFill>
                <a:latin typeface="Calibri Light" panose="020F0302020204030204" pitchFamily="34" charset="0"/>
              </a:rPr>
              <a:t>Presidente da Comissão de Liberdade de Imprensa da OAB/SP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308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9BDB1-D22A-4466-9825-CABC9B79E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BBFCAB4-B0D0-49F7-9999-4CEE29E41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4585F48A-433B-4253-A52B-E5ACE5588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50" y="0"/>
            <a:ext cx="14224000" cy="6858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2821F47D-7395-4717-84F1-A11DDDF475C6}"/>
              </a:ext>
            </a:extLst>
          </p:cNvPr>
          <p:cNvSpPr/>
          <p:nvPr/>
        </p:nvSpPr>
        <p:spPr>
          <a:xfrm>
            <a:off x="-63338" y="223217"/>
            <a:ext cx="699852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Mídia Plural, Alicerce da Democracia</a:t>
            </a: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/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endParaRPr lang="pt-BR" sz="36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r"/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OBRIGADO!</a:t>
            </a:r>
          </a:p>
          <a:p>
            <a:pPr algn="r"/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/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>Walter@vca.adv.br</a:t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  <a:t/>
            </a:r>
            <a:br>
              <a:rPr lang="pt-BR" sz="3600" dirty="0">
                <a:solidFill>
                  <a:srgbClr val="000000"/>
                </a:solidFill>
                <a:latin typeface="Calibri Light" panose="020F0302020204030204" pitchFamily="34" charset="0"/>
              </a:rPr>
            </a:br>
            <a:r>
              <a:rPr lang="pt-BR" sz="2000" dirty="0">
                <a:solidFill>
                  <a:srgbClr val="000000"/>
                </a:solidFill>
                <a:latin typeface="Calibri Light" panose="020F0302020204030204" pitchFamily="34" charset="0"/>
              </a:rPr>
              <a:t>Presidente da Comissão de Liberdade de Imprensa da OAB/SP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70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>
            <a:extLst>
              <a:ext uri="{FF2B5EF4-FFF2-40B4-BE49-F238E27FC236}">
                <a16:creationId xmlns="" xmlns:a16="http://schemas.microsoft.com/office/drawing/2014/main" id="{5B99051B-7FE9-4713-827B-527C00BC1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525" y="134443"/>
            <a:ext cx="10450284" cy="1041214"/>
          </a:xfrm>
        </p:spPr>
        <p:txBody>
          <a:bodyPr>
            <a:normAutofit/>
          </a:bodyPr>
          <a:lstStyle/>
          <a:p>
            <a:r>
              <a:rPr lang="pt-BR" sz="4800" u="sng" dirty="0"/>
              <a:t>Pluralismo na Constituição Brasileira</a:t>
            </a:r>
            <a:endParaRPr lang="pt-BR" sz="4800" dirty="0"/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666631C2-9848-4670-A822-EF23B49BB727}"/>
              </a:ext>
            </a:extLst>
          </p:cNvPr>
          <p:cNvSpPr/>
          <p:nvPr/>
        </p:nvSpPr>
        <p:spPr>
          <a:xfrm>
            <a:off x="621792" y="1582341"/>
            <a:ext cx="11320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Preâmbulo da Constituição declara: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“Nós, representantes do povo brasileiro, reunidos em </a:t>
            </a:r>
            <a:r>
              <a:rPr lang="pt-BR" sz="2800" dirty="0" err="1"/>
              <a:t>Assembléia</a:t>
            </a:r>
            <a:r>
              <a:rPr lang="pt-BR" sz="2800" dirty="0"/>
              <a:t> Nacional Constituinte para instituir um Estado Democrático, destinado a assegurar o exercício dos direitos sociais e individuais, a liberdade, a segurança, o bem-estar, o desenvolvimento, a igualdade e a justiça como </a:t>
            </a:r>
            <a:r>
              <a:rPr lang="pt-BR" sz="2800" i="1" u="sng" dirty="0"/>
              <a:t>valores supremos de uma sociedade</a:t>
            </a:r>
            <a:r>
              <a:rPr lang="pt-BR" sz="2800" dirty="0"/>
              <a:t> fraterna, </a:t>
            </a:r>
            <a:r>
              <a:rPr lang="pt-BR" sz="2800" i="1" u="sng" dirty="0"/>
              <a:t>pluralista</a:t>
            </a:r>
            <a:r>
              <a:rPr lang="pt-BR" sz="2800" dirty="0"/>
              <a:t> e sem preconceitos, fundada na harmonia social e comprometida, na ordem interna e internacional, com a solução pacífica das controvérsias, promulgamos, sob a proteção de Deus, a seguinte CONSTITUIÇÃO DA REPÚBLICA FEDERATIVA DO BRASIL.” (grifo nosso)</a:t>
            </a:r>
          </a:p>
        </p:txBody>
      </p:sp>
    </p:spTree>
    <p:extLst>
      <p:ext uri="{BB962C8B-B14F-4D97-AF65-F5344CB8AC3E}">
        <p14:creationId xmlns:p14="http://schemas.microsoft.com/office/powerpoint/2010/main" val="167055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9BDB1-D22A-4466-9825-CABC9B79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9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5400" u="sng" dirty="0"/>
              <a:t>Pluralismo na Constituição Brasileira</a:t>
            </a:r>
            <a:endParaRPr lang="pt-BR" sz="5400" dirty="0"/>
          </a:p>
        </p:txBody>
      </p:sp>
      <p:sp>
        <p:nvSpPr>
          <p:cNvPr id="3" name="Subtítulo 5">
            <a:extLst>
              <a:ext uri="{FF2B5EF4-FFF2-40B4-BE49-F238E27FC236}">
                <a16:creationId xmlns="" xmlns:a16="http://schemas.microsoft.com/office/drawing/2014/main" id="{908406AD-2ED9-489E-802B-08011C20C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9126"/>
          </a:xfrm>
        </p:spPr>
        <p:txBody>
          <a:bodyPr>
            <a:noAutofit/>
          </a:bodyPr>
          <a:lstStyle/>
          <a:p>
            <a:r>
              <a:rPr lang="pt-BR" sz="2600" dirty="0"/>
              <a:t>O pluralismo político é um dos fundamentos da República brasileira (art. 1º, V).</a:t>
            </a:r>
          </a:p>
          <a:p>
            <a:r>
              <a:rPr lang="pt-BR" sz="2600" dirty="0"/>
              <a:t>Os partidos políticos estabelecem um cenário plural de representação política (Art. 17).</a:t>
            </a:r>
          </a:p>
          <a:p>
            <a:pPr lvl="1"/>
            <a:r>
              <a:rPr lang="pt-BR" sz="2600" dirty="0"/>
              <a:t>	têm direito de acesso gratuito e equivalente ao rádio e à televisão (Art. 17).</a:t>
            </a:r>
          </a:p>
          <a:p>
            <a:r>
              <a:rPr lang="pt-BR" sz="2600" dirty="0"/>
              <a:t>A educação deve ser plural, como princípio (artigo 206, III</a:t>
            </a:r>
            <a:r>
              <a:rPr lang="pt-BR" sz="2600" dirty="0" smtClean="0"/>
              <a:t>).</a:t>
            </a:r>
            <a:endParaRPr lang="pt-BR" sz="2600" dirty="0"/>
          </a:p>
          <a:p>
            <a:r>
              <a:rPr lang="pt-BR" sz="2600" dirty="0"/>
              <a:t>A liberdade religiosa também é uma garantia fundamental (Art. 5º, VI, VII e VIII</a:t>
            </a:r>
            <a:r>
              <a:rPr lang="pt-BR" sz="2600" dirty="0" smtClean="0"/>
              <a:t>).</a:t>
            </a:r>
            <a:endParaRPr lang="pt-BR" sz="2600" dirty="0"/>
          </a:p>
          <a:p>
            <a:pPr lvl="1"/>
            <a:r>
              <a:rPr lang="pt-BR" sz="2600" dirty="0"/>
              <a:t>O casamento religioso, qualquer que seja a religião, produz efeitos </a:t>
            </a:r>
            <a:r>
              <a:rPr lang="pt-BR" sz="2600" dirty="0" smtClean="0"/>
              <a:t>civil.</a:t>
            </a:r>
            <a:endParaRPr lang="pt-BR" sz="2600" dirty="0"/>
          </a:p>
          <a:p>
            <a:pPr lvl="1"/>
            <a:r>
              <a:rPr lang="pt-BR" sz="2600" dirty="0"/>
              <a:t>O Brasil é um Estado secular (Art. 19, I</a:t>
            </a:r>
            <a:r>
              <a:rPr lang="pt-BR" sz="2600" dirty="0" smtClean="0"/>
              <a:t>): Estado neutro </a:t>
            </a:r>
            <a:r>
              <a:rPr lang="pt-BR" sz="2600" dirty="0"/>
              <a:t>em relação a todas as denominações religiosas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63873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9BDB1-D22A-4466-9825-CABC9B79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6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u="sng" dirty="0"/>
              <a:t>Pluralismo na Mídia,</a:t>
            </a:r>
            <a:br>
              <a:rPr lang="pt-BR" u="sng" dirty="0"/>
            </a:br>
            <a:r>
              <a:rPr lang="pt-BR" u="sng" dirty="0"/>
              <a:t>na Constituição Brasileira</a:t>
            </a:r>
            <a:endParaRPr lang="pt-BR" dirty="0"/>
          </a:p>
        </p:txBody>
      </p:sp>
      <p:sp>
        <p:nvSpPr>
          <p:cNvPr id="3" name="Subtítulo 5">
            <a:extLst>
              <a:ext uri="{FF2B5EF4-FFF2-40B4-BE49-F238E27FC236}">
                <a16:creationId xmlns="" xmlns:a16="http://schemas.microsoft.com/office/drawing/2014/main" id="{908406AD-2ED9-489E-802B-08011C20C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920"/>
            <a:ext cx="10515600" cy="5150952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pt-BR" sz="2400" dirty="0"/>
              <a:t>Regra geral da livre concorrência e proteção contra o abuso do poder econômico (Art. 170, IV; Art. 173, § 4º).</a:t>
            </a:r>
          </a:p>
          <a:p>
            <a:pPr marL="0">
              <a:spcBef>
                <a:spcPts val="0"/>
              </a:spcBef>
            </a:pPr>
            <a:r>
              <a:rPr lang="pt-BR" sz="2400" dirty="0"/>
              <a:t>Proibição, nos meios de comunicação, de haver monopólio ou oligopólio (Art. 220, § 5º).</a:t>
            </a:r>
          </a:p>
          <a:p>
            <a:pPr marL="0">
              <a:spcBef>
                <a:spcPts val="0"/>
              </a:spcBef>
            </a:pPr>
            <a:r>
              <a:rPr lang="pt-BR" sz="2400" dirty="0" smtClean="0"/>
              <a:t>Complementaridade </a:t>
            </a:r>
            <a:r>
              <a:rPr lang="pt-BR" sz="2400" dirty="0"/>
              <a:t>dos sistemas de radiodifusão privados, públicos e estatais, um princípio para a organização das concessões de rádio e televisão (Art. 223</a:t>
            </a:r>
            <a:r>
              <a:rPr lang="pt-BR" sz="2400" dirty="0" smtClean="0"/>
              <a:t>).</a:t>
            </a:r>
          </a:p>
          <a:p>
            <a:pPr marL="0">
              <a:spcBef>
                <a:spcPts val="0"/>
              </a:spcBef>
            </a:pPr>
            <a:r>
              <a:rPr lang="pt-BR" sz="2400" dirty="0"/>
              <a:t>rádio e </a:t>
            </a:r>
            <a:r>
              <a:rPr lang="pt-BR" sz="2400" dirty="0" smtClean="0"/>
              <a:t>televisão </a:t>
            </a:r>
            <a:r>
              <a:rPr lang="pt-BR" sz="2400" dirty="0"/>
              <a:t>devem cuidar (Art. 221):</a:t>
            </a:r>
          </a:p>
          <a:p>
            <a:pPr marL="457200" lvl="1">
              <a:spcBef>
                <a:spcPts val="0"/>
              </a:spcBef>
            </a:pPr>
            <a:r>
              <a:rPr lang="pt-BR" dirty="0"/>
              <a:t>Da promoção da cultura nacional e regional;</a:t>
            </a:r>
          </a:p>
          <a:p>
            <a:pPr marL="457200" lvl="1">
              <a:spcBef>
                <a:spcPts val="0"/>
              </a:spcBef>
            </a:pPr>
            <a:r>
              <a:rPr lang="pt-BR" dirty="0"/>
              <a:t>Da promoção de produções fornecidas por produtores independentes do proprietário da estação e</a:t>
            </a:r>
          </a:p>
          <a:p>
            <a:pPr marL="457200" lvl="1">
              <a:spcBef>
                <a:spcPts val="0"/>
              </a:spcBef>
            </a:pPr>
            <a:r>
              <a:rPr lang="pt-BR" dirty="0"/>
              <a:t>Da diferenciação da produção cultural, artística e jornalística a nível regional.</a:t>
            </a:r>
          </a:p>
          <a:p>
            <a:pPr marL="0">
              <a:spcBef>
                <a:spcPts val="0"/>
              </a:spcBef>
            </a:pPr>
            <a:r>
              <a:rPr lang="pt-BR" sz="2400" dirty="0"/>
              <a:t>Esses deveres também são aplicáveis aos meios eletrônicos de comunicação social, independentemente da tecnologia utilizada (Art. 222, § 3º).</a:t>
            </a:r>
          </a:p>
          <a:p>
            <a:pPr marL="0">
              <a:spcBef>
                <a:spcPts val="0"/>
              </a:spcBef>
            </a:pPr>
            <a:r>
              <a:rPr lang="pt-BR" sz="2400" dirty="0" smtClean="0"/>
              <a:t>A </a:t>
            </a:r>
            <a:r>
              <a:rPr lang="pt-BR" sz="2400" dirty="0"/>
              <a:t>única disposição legal pluralista em vigor no Brasil é o Decreto - Lei n. 236/67, (édito da Junta Militar, lastreada no Ato Institucional n° 4):</a:t>
            </a:r>
          </a:p>
          <a:p>
            <a:pPr marL="457200" lvl="1">
              <a:spcBef>
                <a:spcPts val="0"/>
              </a:spcBef>
            </a:pPr>
            <a:r>
              <a:rPr lang="pt-BR" dirty="0"/>
              <a:t>proíbe uma pessoa física de controlar mais de seis estações de FM e mais de cinco estações de televisão em VHF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16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757" y="-158629"/>
            <a:ext cx="11720944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Pluralismo</a:t>
            </a:r>
            <a:r>
              <a:rPr kumimoji="0" lang="en-US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kumimoji="0" lang="en-US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Mídia</a:t>
            </a:r>
            <a:r>
              <a:rPr kumimoji="0" lang="en-US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kumimoji="0" lang="en-US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</a:t>
            </a:r>
            <a:r>
              <a:rPr kumimoji="0" lang="en-US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kumimoji="0" lang="en-US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pPr marL="0" indent="0">
              <a:buNone/>
            </a:pPr>
            <a:r>
              <a:rPr lang="pt-BR" sz="1800" dirty="0"/>
              <a:t>http://www.secom.gov.br/atuacao/pesquisa/lista-de-pesquisas-quantitativas-e-qualitativas-de-contratos-atuais/pesquisa-brasileira-de-midia-pbm-2015.pdf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694543"/>
              </p:ext>
            </p:extLst>
          </p:nvPr>
        </p:nvGraphicFramePr>
        <p:xfrm>
          <a:off x="0" y="819398"/>
          <a:ext cx="12192000" cy="530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21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755" y="-252392"/>
            <a:ext cx="11804073" cy="1325563"/>
          </a:xfrm>
        </p:spPr>
        <p:txBody>
          <a:bodyPr>
            <a:normAutofit/>
          </a:bodyPr>
          <a:lstStyle/>
          <a:p>
            <a:pPr algn="ctr"/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Pluralismo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Mídia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1800" dirty="0"/>
              <a:t>http://novo.fpabramo.org.br/sites/default/files/fpa_pesquisa_democratizacao_da_midia_0.pdf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982307"/>
              </p:ext>
            </p:extLst>
          </p:nvPr>
        </p:nvGraphicFramePr>
        <p:xfrm>
          <a:off x="0" y="961901"/>
          <a:ext cx="12192000" cy="535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3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822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Pluralismo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Mídia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en-US" alt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</a:t>
            </a:r>
            <a:r>
              <a:rPr lang="en-US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alt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faturamento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74771" y="1371668"/>
            <a:ext cx="5157787" cy="823912"/>
          </a:xfrm>
        </p:spPr>
        <p:txBody>
          <a:bodyPr>
            <a:normAutofit fontScale="92500"/>
          </a:bodyPr>
          <a:lstStyle/>
          <a:p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Mercado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brasileiro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mídia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o 6o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USD </a:t>
            </a:r>
            <a:r>
              <a:rPr lang="en-GB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19,8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bilhões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</a:t>
            </a:r>
            <a:endParaRPr lang="en-GB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839788" y="2195580"/>
            <a:ext cx="5157787" cy="3684588"/>
          </a:xfrm>
        </p:spPr>
        <p:txBody>
          <a:bodyPr>
            <a:norm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5839692" y="1371668"/>
            <a:ext cx="6083134" cy="823912"/>
          </a:xfrm>
        </p:spPr>
        <p:txBody>
          <a:bodyPr>
            <a:noAutofit/>
          </a:bodyPr>
          <a:lstStyle/>
          <a:p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aberta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GB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58,5% do </a:t>
            </a:r>
            <a:r>
              <a:rPr lang="en-GB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faturamento</a:t>
            </a:r>
            <a:endParaRPr lang="pt-BR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303" y="2519170"/>
            <a:ext cx="6072513" cy="3980106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32" y="2561859"/>
            <a:ext cx="503260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0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9BDB1-D22A-4466-9825-CABC9B79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7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7200" b="1" i="1" dirty="0"/>
              <a:t>Fato Novo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6AEA014-C783-4CEB-B629-E363676F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593277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Existe o ambiente digital: mais informação, mais acesso à informação</a:t>
            </a:r>
          </a:p>
          <a:p>
            <a:r>
              <a:rPr lang="pt-BR" dirty="0"/>
              <a:t>No ambiente digital (internet, redes sociais, aplicativos), a mentira é um negócio</a:t>
            </a:r>
          </a:p>
          <a:p>
            <a:r>
              <a:rPr lang="pt-BR" dirty="0"/>
              <a:t>Esse negócio gera valor por algoritmos que alavancam mentiras ou meias-verdades</a:t>
            </a:r>
          </a:p>
          <a:p>
            <a:r>
              <a:rPr lang="pt-BR" dirty="0"/>
              <a:t>EUA encerrou limites à propriedade cruzada</a:t>
            </a:r>
          </a:p>
          <a:p>
            <a:r>
              <a:rPr lang="pt-BR" dirty="0"/>
              <a:t>Europa luta contra o </a:t>
            </a:r>
            <a:r>
              <a:rPr lang="pt-BR" dirty="0" smtClean="0"/>
              <a:t>GAFA (Google, </a:t>
            </a:r>
            <a:r>
              <a:rPr lang="pt-BR" dirty="0" err="1" smtClean="0"/>
              <a:t>Amazon</a:t>
            </a:r>
            <a:r>
              <a:rPr lang="pt-BR" dirty="0" smtClean="0"/>
              <a:t>, </a:t>
            </a:r>
            <a:r>
              <a:rPr lang="pt-BR" dirty="0" err="1" smtClean="0"/>
              <a:t>Facebook</a:t>
            </a:r>
            <a:r>
              <a:rPr lang="pt-BR" dirty="0" smtClean="0"/>
              <a:t> e Apple)</a:t>
            </a:r>
            <a:endParaRPr lang="pt-BR" dirty="0"/>
          </a:p>
          <a:p>
            <a:r>
              <a:rPr lang="pt-BR" dirty="0"/>
              <a:t>China tem seu próprio </a:t>
            </a:r>
            <a:r>
              <a:rPr lang="pt-BR" dirty="0" err="1"/>
              <a:t>Facebook</a:t>
            </a:r>
            <a:endParaRPr lang="pt-BR" dirty="0"/>
          </a:p>
          <a:p>
            <a:r>
              <a:rPr lang="pt-BR" dirty="0"/>
              <a:t>E o Brasil?</a:t>
            </a:r>
          </a:p>
        </p:txBody>
      </p:sp>
    </p:spTree>
    <p:extLst>
      <p:ext uri="{BB962C8B-B14F-4D97-AF65-F5344CB8AC3E}">
        <p14:creationId xmlns:p14="http://schemas.microsoft.com/office/powerpoint/2010/main" val="173390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9BDB1-D22A-4466-9825-CABC9B79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7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/>
              <a:t>Propostas para a Conferência</a:t>
            </a:r>
            <a:endParaRPr lang="pt-BR" sz="4000" b="1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6AEA014-C783-4CEB-B629-E363676F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593277"/>
          </a:xfrm>
        </p:spPr>
        <p:txBody>
          <a:bodyPr>
            <a:normAutofit/>
          </a:bodyPr>
          <a:lstStyle/>
          <a:p>
            <a:r>
              <a:rPr lang="pt-BR" dirty="0"/>
              <a:t>Sustentar e fomentar o conhecimento e </a:t>
            </a:r>
            <a:r>
              <a:rPr lang="pt-BR" dirty="0" smtClean="0"/>
              <a:t>o exercício </a:t>
            </a:r>
            <a:r>
              <a:rPr lang="pt-BR" dirty="0"/>
              <a:t>da liberdade de expressão é dever de cada um de nós, advogados, e de nossa Ordem.</a:t>
            </a:r>
          </a:p>
          <a:p>
            <a:r>
              <a:rPr lang="pt-BR" dirty="0"/>
              <a:t>O pluralismo na mídia é um objetivo a ser alcançado. A internet não melhora o pluralismo: deve ser entendida.</a:t>
            </a:r>
          </a:p>
          <a:p>
            <a:r>
              <a:rPr lang="pt-BR" dirty="0"/>
              <a:t>A aproximação maior entre mídia e sociedade é desejável e deve ser fomentada: a Ordem dos Advogados do Brasil pode cooperar para que se organize um painel da mídia.</a:t>
            </a:r>
          </a:p>
          <a:p>
            <a:r>
              <a:rPr lang="pt-BR" dirty="0"/>
              <a:t>É urgente que se fortaleçam as autoridades brasileiras ante empreendimentos transnacionais que possuam audiência e faturamento no Brasil. É do interesse da cidadania brasileira que o Supremo Tribunal Federal se pronuncie para impedir que estrangeiros burlem a regra constitucional (ADI 5613, proposta pela ANJ).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096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527</Words>
  <Application>Microsoft Office PowerPoint</Application>
  <PresentationFormat>Personalizar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Pluralismo na Constituição Brasileira</vt:lpstr>
      <vt:lpstr>Pluralismo na Mídia, na Constituição Brasileira</vt:lpstr>
      <vt:lpstr>Pluralismo na Mídia: a perspectiva da audiência</vt:lpstr>
      <vt:lpstr>Pluralismo na Mídia: a perspectiva da audiência</vt:lpstr>
      <vt:lpstr>Pluralismo na Mídia: a perspectiva do faturamento </vt:lpstr>
      <vt:lpstr>Fato Novo</vt:lpstr>
      <vt:lpstr>Propostas para a Conferência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wvc</dc:creator>
  <cp:lastModifiedBy>valdirene</cp:lastModifiedBy>
  <cp:revision>18</cp:revision>
  <dcterms:created xsi:type="dcterms:W3CDTF">2017-11-27T23:32:28Z</dcterms:created>
  <dcterms:modified xsi:type="dcterms:W3CDTF">2017-12-13T16:49:57Z</dcterms:modified>
</cp:coreProperties>
</file>